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66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94291" autoAdjust="0"/>
  </p:normalViewPr>
  <p:slideViewPr>
    <p:cSldViewPr snapToGrid="0">
      <p:cViewPr>
        <p:scale>
          <a:sx n="75" d="100"/>
          <a:sy n="75" d="100"/>
        </p:scale>
        <p:origin x="1374" y="5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7D69E-4B67-40EC-BAB3-1BD2A60F1AF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6C9F7-4199-4A81-B804-185BB174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6C9F7-4199-4A81-B804-185BB1740E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8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6C9F7-4199-4A81-B804-185BB1740E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8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871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713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85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122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938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076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787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74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241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686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084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93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000BB18-5839-41E9-AD9F-96AAB967B20C}"/>
              </a:ext>
            </a:extLst>
          </p:cNvPr>
          <p:cNvSpPr/>
          <p:nvPr/>
        </p:nvSpPr>
        <p:spPr>
          <a:xfrm>
            <a:off x="0" y="-5152"/>
            <a:ext cx="7559675" cy="2734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D198D48-0F49-49AB-BCE3-FAB2D3AD845E}"/>
              </a:ext>
            </a:extLst>
          </p:cNvPr>
          <p:cNvSpPr/>
          <p:nvPr/>
        </p:nvSpPr>
        <p:spPr>
          <a:xfrm>
            <a:off x="2328835" y="332130"/>
            <a:ext cx="5230840" cy="4353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xmlns="" id="{68BA3AC0-CDF9-4744-A1C7-445F78A4BF67}"/>
              </a:ext>
            </a:extLst>
          </p:cNvPr>
          <p:cNvSpPr txBox="1">
            <a:spLocks/>
          </p:cNvSpPr>
          <p:nvPr/>
        </p:nvSpPr>
        <p:spPr>
          <a:xfrm>
            <a:off x="2782234" y="405850"/>
            <a:ext cx="4441822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000" spc="15" noProof="1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MOCHAMMAD IRSYADUDDIN N</a:t>
            </a:r>
            <a:endParaRPr lang="en-ID" sz="2000" spc="-30" noProof="1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xmlns="" id="{5D625954-2880-4D14-B308-3A41CA520592}"/>
              </a:ext>
            </a:extLst>
          </p:cNvPr>
          <p:cNvSpPr/>
          <p:nvPr/>
        </p:nvSpPr>
        <p:spPr>
          <a:xfrm>
            <a:off x="2720978" y="2207563"/>
            <a:ext cx="180525" cy="180525"/>
          </a:xfrm>
          <a:prstGeom prst="rect">
            <a:avLst/>
          </a:prstGeo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noProof="1"/>
          </a:p>
        </p:txBody>
      </p:sp>
      <p:sp>
        <p:nvSpPr>
          <p:cNvPr id="16" name="object 23">
            <a:extLst>
              <a:ext uri="{FF2B5EF4-FFF2-40B4-BE49-F238E27FC236}">
                <a16:creationId xmlns:a16="http://schemas.microsoft.com/office/drawing/2014/main" xmlns="" id="{7167B4D5-537C-4EB3-86A8-F24DEA95BB26}"/>
              </a:ext>
            </a:extLst>
          </p:cNvPr>
          <p:cNvSpPr/>
          <p:nvPr/>
        </p:nvSpPr>
        <p:spPr>
          <a:xfrm>
            <a:off x="2720978" y="2441043"/>
            <a:ext cx="180525" cy="180525"/>
          </a:xfrm>
          <a:prstGeom prst="rect">
            <a:avLst/>
          </a:prstGeom>
          <a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noProof="1"/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xmlns="" id="{194C1CF2-9C77-47ED-9C89-AA18116691B6}"/>
              </a:ext>
            </a:extLst>
          </p:cNvPr>
          <p:cNvSpPr txBox="1"/>
          <p:nvPr/>
        </p:nvSpPr>
        <p:spPr>
          <a:xfrm>
            <a:off x="2695195" y="3013368"/>
            <a:ext cx="4736930" cy="513922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600" b="1" spc="15" noProof="1">
                <a:highlight>
                  <a:srgbClr val="C0C0C0"/>
                </a:highlight>
                <a:ea typeface="Adobe Gothic Std B" panose="020B0800000000000000" pitchFamily="34" charset="-128"/>
              </a:rPr>
              <a:t>PENGALAMAN DIRI</a:t>
            </a:r>
          </a:p>
          <a:p>
            <a:endParaRPr lang="en-ID" sz="1400" b="1" spc="15" noProof="1">
              <a:ea typeface="Adobe Gothic Std B" panose="020B0800000000000000" pitchFamily="34" charset="-128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PENGALAMAN KERJA</a:t>
            </a:r>
          </a:p>
          <a:p>
            <a:pPr lvl="0"/>
            <a:r>
              <a:rPr lang="en-ID" sz="1400" dirty="0" smtClean="0">
                <a:cs typeface="Arial" pitchFamily="34" charset="0"/>
              </a:rPr>
              <a:t>1. </a:t>
            </a:r>
            <a:r>
              <a:rPr lang="en-ID" sz="1200" dirty="0" smtClean="0">
                <a:cs typeface="Arial" pitchFamily="34" charset="0"/>
              </a:rPr>
              <a:t>Guru </a:t>
            </a:r>
            <a:r>
              <a:rPr lang="en-ID" sz="1200" dirty="0" err="1" smtClean="0">
                <a:cs typeface="Arial" pitchFamily="34" charset="0"/>
              </a:rPr>
              <a:t>pondok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wali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barokah</a:t>
            </a:r>
            <a:r>
              <a:rPr lang="en-ID" sz="1200" dirty="0" smtClean="0">
                <a:cs typeface="Arial" pitchFamily="34" charset="0"/>
              </a:rPr>
              <a:t>, 2012</a:t>
            </a:r>
            <a:endParaRPr lang="en-ID" sz="1200" dirty="0" smtClean="0">
              <a:cs typeface="Arial" pitchFamily="34" charset="0"/>
            </a:endParaRPr>
          </a:p>
          <a:p>
            <a:pPr lvl="0"/>
            <a:endParaRPr lang="en-US" sz="1400" b="1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PROGRAM PELATIHAN / KURSUS</a:t>
            </a:r>
          </a:p>
          <a:p>
            <a:pPr marL="342900" lvl="0" indent="-342900">
              <a:buAutoNum type="arabicPeriod"/>
            </a:pPr>
            <a:r>
              <a:rPr lang="en-ID" sz="1200" dirty="0" err="1" smtClean="0">
                <a:cs typeface="Arial" pitchFamily="34" charset="0"/>
              </a:rPr>
              <a:t>Bahasa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arab</a:t>
            </a:r>
            <a:r>
              <a:rPr lang="en-ID" sz="1200" dirty="0">
                <a:cs typeface="Arial" pitchFamily="34" charset="0"/>
              </a:rPr>
              <a:t> </a:t>
            </a:r>
            <a:r>
              <a:rPr lang="en-ID" sz="1200" dirty="0" smtClean="0">
                <a:cs typeface="Arial" pitchFamily="34" charset="0"/>
              </a:rPr>
              <a:t>-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lengkong</a:t>
            </a:r>
            <a:r>
              <a:rPr lang="en-ID" sz="1200" dirty="0" smtClean="0">
                <a:cs typeface="Arial" pitchFamily="34" charset="0"/>
              </a:rPr>
              <a:t>, 2008</a:t>
            </a:r>
            <a:endParaRPr lang="en-ID" sz="1200" dirty="0" smtClean="0">
              <a:cs typeface="Arial" pitchFamily="34" charset="0"/>
            </a:endParaRPr>
          </a:p>
          <a:p>
            <a:pPr marL="342900" lvl="0" indent="-342900">
              <a:buAutoNum type="arabicPeriod"/>
            </a:pPr>
            <a:r>
              <a:rPr lang="en-ID" sz="1200" dirty="0" err="1" smtClean="0">
                <a:cs typeface="Arial" pitchFamily="34" charset="0"/>
              </a:rPr>
              <a:t>Pelatihan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dai</a:t>
            </a:r>
            <a:r>
              <a:rPr lang="en-ID" sz="1200" dirty="0" smtClean="0">
                <a:cs typeface="Arial" pitchFamily="34" charset="0"/>
              </a:rPr>
              <a:t>/</a:t>
            </a:r>
            <a:r>
              <a:rPr lang="en-ID" sz="1200" dirty="0" err="1" smtClean="0">
                <a:cs typeface="Arial" pitchFamily="34" charset="0"/>
              </a:rPr>
              <a:t>daiyah</a:t>
            </a:r>
            <a:r>
              <a:rPr lang="en-ID" sz="1200" dirty="0" smtClean="0">
                <a:cs typeface="Arial" pitchFamily="34" charset="0"/>
              </a:rPr>
              <a:t> - MUI DKI </a:t>
            </a:r>
            <a:r>
              <a:rPr lang="en-ID" sz="1200" dirty="0" err="1" smtClean="0">
                <a:cs typeface="Arial" pitchFamily="34" charset="0"/>
              </a:rPr>
              <a:t>jakarta</a:t>
            </a:r>
            <a:r>
              <a:rPr lang="en-ID" sz="1200" dirty="0" smtClean="0">
                <a:cs typeface="Arial" pitchFamily="34" charset="0"/>
              </a:rPr>
              <a:t>, 2009</a:t>
            </a:r>
          </a:p>
          <a:p>
            <a:pPr marL="342900" lvl="0" indent="-342900">
              <a:buAutoNum type="arabicPeriod"/>
            </a:pPr>
            <a:r>
              <a:rPr lang="en-ID" sz="1200" dirty="0" smtClean="0">
                <a:cs typeface="Arial" pitchFamily="34" charset="0"/>
              </a:rPr>
              <a:t>TOT </a:t>
            </a:r>
            <a:r>
              <a:rPr lang="en-ID" sz="1200" dirty="0" err="1" smtClean="0">
                <a:cs typeface="Arial" pitchFamily="34" charset="0"/>
              </a:rPr>
              <a:t>manajemen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pelaksanaan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Tahfidz</a:t>
            </a:r>
            <a:r>
              <a:rPr lang="en-ID" sz="1200" dirty="0" smtClean="0">
                <a:cs typeface="Arial" pitchFamily="34" charset="0"/>
              </a:rPr>
              <a:t> – MTI, DPP LDII</a:t>
            </a:r>
            <a:r>
              <a:rPr lang="en-ID" sz="1200" dirty="0" smtClean="0">
                <a:cs typeface="Arial" pitchFamily="34" charset="0"/>
              </a:rPr>
              <a:t>, 2016</a:t>
            </a:r>
          </a:p>
          <a:p>
            <a:pPr lvl="0"/>
            <a:endParaRPr lang="en-US" sz="1400" b="1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SEMINAR</a:t>
            </a:r>
          </a:p>
          <a:p>
            <a:pPr lvl="0"/>
            <a:r>
              <a:rPr lang="en-ID" sz="1200" dirty="0" smtClean="0">
                <a:cs typeface="Arial" pitchFamily="34" charset="0"/>
              </a:rPr>
              <a:t>1. </a:t>
            </a:r>
            <a:r>
              <a:rPr lang="en-ID" sz="1200" dirty="0" err="1" smtClean="0">
                <a:cs typeface="Arial" pitchFamily="34" charset="0"/>
              </a:rPr>
              <a:t>Kepedulian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generasi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muda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terhadap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kamtibmas</a:t>
            </a:r>
            <a:r>
              <a:rPr lang="en-ID" sz="1200" dirty="0" smtClean="0">
                <a:cs typeface="Arial" pitchFamily="34" charset="0"/>
              </a:rPr>
              <a:t> - </a:t>
            </a:r>
            <a:r>
              <a:rPr lang="en-ID" sz="1200" dirty="0" err="1" smtClean="0">
                <a:cs typeface="Arial" pitchFamily="34" charset="0"/>
              </a:rPr>
              <a:t>pempok</a:t>
            </a:r>
            <a:r>
              <a:rPr lang="en-ID" sz="1200" dirty="0" smtClean="0">
                <a:cs typeface="Arial" pitchFamily="34" charset="0"/>
              </a:rPr>
              <a:t> Kediri, 2009</a:t>
            </a:r>
          </a:p>
          <a:p>
            <a:pPr lvl="0"/>
            <a:r>
              <a:rPr lang="en-ID" sz="1200" dirty="0" smtClean="0">
                <a:cs typeface="Arial" pitchFamily="34" charset="0"/>
              </a:rPr>
              <a:t>2. </a:t>
            </a:r>
            <a:r>
              <a:rPr lang="en-ID" sz="1200" dirty="0" err="1" smtClean="0">
                <a:cs typeface="Arial" pitchFamily="34" charset="0"/>
              </a:rPr>
              <a:t>Gerakan</a:t>
            </a:r>
            <a:r>
              <a:rPr lang="en-ID" sz="1200" dirty="0" smtClean="0">
                <a:cs typeface="Arial" pitchFamily="34" charset="0"/>
              </a:rPr>
              <a:t> Internet </a:t>
            </a:r>
            <a:r>
              <a:rPr lang="en-ID" sz="1200" dirty="0" err="1" smtClean="0">
                <a:cs typeface="Arial" pitchFamily="34" charset="0"/>
              </a:rPr>
              <a:t>Sehat</a:t>
            </a:r>
            <a:r>
              <a:rPr lang="en-ID" sz="1200" dirty="0" smtClean="0">
                <a:cs typeface="Arial" pitchFamily="34" charset="0"/>
              </a:rPr>
              <a:t> - DPD LDII </a:t>
            </a:r>
            <a:r>
              <a:rPr lang="en-ID" sz="1200" dirty="0" err="1" smtClean="0">
                <a:cs typeface="Arial" pitchFamily="34" charset="0"/>
              </a:rPr>
              <a:t>Jatim</a:t>
            </a:r>
            <a:r>
              <a:rPr lang="en-ID" sz="1200" dirty="0" smtClean="0">
                <a:cs typeface="Arial" pitchFamily="34" charset="0"/>
              </a:rPr>
              <a:t>, 2010</a:t>
            </a:r>
            <a:endParaRPr lang="en-ID" sz="1200" dirty="0" smtClean="0">
              <a:cs typeface="Arial" pitchFamily="34" charset="0"/>
            </a:endParaRPr>
          </a:p>
          <a:p>
            <a:pPr lvl="0"/>
            <a:endParaRPr lang="en-US" sz="1200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PROGRAM LAINNYA</a:t>
            </a:r>
          </a:p>
          <a:p>
            <a:pPr lvl="0"/>
            <a:r>
              <a:rPr lang="en-ID" sz="1200" dirty="0" smtClean="0">
                <a:cs typeface="Arial" pitchFamily="34" charset="0"/>
              </a:rPr>
              <a:t>1. </a:t>
            </a:r>
            <a:r>
              <a:rPr lang="en-ID" sz="1200" dirty="0" err="1" smtClean="0">
                <a:cs typeface="Arial" pitchFamily="34" charset="0"/>
              </a:rPr>
              <a:t>Pelatihan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metode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menghafal</a:t>
            </a:r>
            <a:r>
              <a:rPr lang="en-ID" sz="1200" dirty="0" smtClean="0">
                <a:cs typeface="Arial" pitchFamily="34" charset="0"/>
              </a:rPr>
              <a:t> Al Quran 1 </a:t>
            </a:r>
            <a:r>
              <a:rPr lang="en-ID" sz="1200" dirty="0" err="1" smtClean="0">
                <a:cs typeface="Arial" pitchFamily="34" charset="0"/>
              </a:rPr>
              <a:t>halaman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dalam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waktu</a:t>
            </a:r>
            <a:r>
              <a:rPr lang="en-ID" sz="1200" dirty="0" smtClean="0">
                <a:cs typeface="Arial" pitchFamily="34" charset="0"/>
              </a:rPr>
              <a:t> 10 </a:t>
            </a:r>
            <a:r>
              <a:rPr lang="en-ID" sz="1200" dirty="0" err="1" smtClean="0">
                <a:cs typeface="Arial" pitchFamily="34" charset="0"/>
              </a:rPr>
              <a:t>menit</a:t>
            </a:r>
            <a:r>
              <a:rPr lang="en-ID" sz="1200" dirty="0" smtClean="0">
                <a:cs typeface="Arial" pitchFamily="34" charset="0"/>
              </a:rPr>
              <a:t>- Al </a:t>
            </a:r>
            <a:r>
              <a:rPr lang="en-ID" sz="1200" dirty="0" err="1" smtClean="0">
                <a:cs typeface="Arial" pitchFamily="34" charset="0"/>
              </a:rPr>
              <a:t>Jaze</a:t>
            </a:r>
            <a:endParaRPr lang="en-ID" sz="1200" dirty="0">
              <a:cs typeface="Arial" pitchFamily="34" charset="0"/>
            </a:endParaRPr>
          </a:p>
          <a:p>
            <a:pPr lvl="0"/>
            <a:endParaRPr lang="en-US" sz="1200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HARAPAN </a:t>
            </a:r>
            <a:r>
              <a:rPr lang="en-US" sz="1400" b="1" dirty="0" err="1">
                <a:cs typeface="Arial" pitchFamily="34" charset="0"/>
              </a:rPr>
              <a:t>mengikuti</a:t>
            </a:r>
            <a:r>
              <a:rPr lang="en-US" sz="1400" b="1" dirty="0">
                <a:cs typeface="Arial" pitchFamily="34" charset="0"/>
              </a:rPr>
              <a:t> </a:t>
            </a:r>
            <a:r>
              <a:rPr lang="en-US" sz="1400" b="1" dirty="0" err="1">
                <a:cs typeface="Arial" pitchFamily="34" charset="0"/>
              </a:rPr>
              <a:t>Sekolah</a:t>
            </a:r>
            <a:r>
              <a:rPr lang="en-US" sz="1400" b="1" dirty="0">
                <a:cs typeface="Arial" pitchFamily="34" charset="0"/>
              </a:rPr>
              <a:t> </a:t>
            </a:r>
            <a:r>
              <a:rPr lang="en-US" sz="1400" b="1" dirty="0" err="1">
                <a:cs typeface="Arial" pitchFamily="34" charset="0"/>
              </a:rPr>
              <a:t>Pamong</a:t>
            </a:r>
            <a:r>
              <a:rPr lang="en-US" sz="1400" b="1" dirty="0">
                <a:cs typeface="Arial" pitchFamily="34" charset="0"/>
              </a:rPr>
              <a:t> Indonesia</a:t>
            </a:r>
          </a:p>
          <a:p>
            <a:pPr lvl="0"/>
            <a:r>
              <a:rPr lang="en-ID" sz="1200" dirty="0" err="1" smtClean="0">
                <a:cs typeface="Arial" pitchFamily="34" charset="0"/>
              </a:rPr>
              <a:t>Menjadi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seorang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pendidik</a:t>
            </a:r>
            <a:r>
              <a:rPr lang="en-ID" sz="1200" dirty="0" smtClean="0">
                <a:cs typeface="Arial" pitchFamily="34" charset="0"/>
              </a:rPr>
              <a:t> yang </a:t>
            </a:r>
            <a:r>
              <a:rPr lang="en-ID" sz="1200" dirty="0" err="1" smtClean="0">
                <a:cs typeface="Arial" pitchFamily="34" charset="0"/>
              </a:rPr>
              <a:t>bisa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memberi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teladan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baik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dalam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membina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generus</a:t>
            </a:r>
            <a:r>
              <a:rPr lang="en-ID" sz="1200" dirty="0" smtClean="0">
                <a:cs typeface="Arial" pitchFamily="34" charset="0"/>
              </a:rPr>
              <a:t>.</a:t>
            </a:r>
          </a:p>
          <a:p>
            <a:pPr lvl="0"/>
            <a:endParaRPr lang="en-US" sz="1400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KALIMAT SEMANGAT </a:t>
            </a:r>
            <a:r>
              <a:rPr lang="en-US" sz="1100" b="1" dirty="0">
                <a:cs typeface="Arial" pitchFamily="34" charset="0"/>
              </a:rPr>
              <a:t>(</a:t>
            </a:r>
            <a:r>
              <a:rPr lang="en-US" sz="1100" b="1" i="1" dirty="0">
                <a:cs typeface="Arial" pitchFamily="34" charset="0"/>
              </a:rPr>
              <a:t>Quotes</a:t>
            </a:r>
            <a:r>
              <a:rPr lang="en-US" sz="1100" b="1" dirty="0">
                <a:cs typeface="Arial" pitchFamily="34" charset="0"/>
              </a:rPr>
              <a:t>)</a:t>
            </a:r>
          </a:p>
          <a:p>
            <a:pPr lvl="0"/>
            <a:r>
              <a:rPr lang="en-ID" sz="1100" dirty="0" smtClean="0">
                <a:cs typeface="Arial" pitchFamily="34" charset="0"/>
              </a:rPr>
              <a:t>“</a:t>
            </a:r>
            <a:r>
              <a:rPr lang="en-ID" sz="1100" b="1" dirty="0" err="1" smtClean="0">
                <a:cs typeface="Arial" pitchFamily="34" charset="0"/>
              </a:rPr>
              <a:t>kesibukan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akan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selalu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ada</a:t>
            </a:r>
            <a:r>
              <a:rPr lang="en-ID" sz="1100" dirty="0" smtClean="0">
                <a:cs typeface="Arial" pitchFamily="34" charset="0"/>
              </a:rPr>
              <a:t>, </a:t>
            </a:r>
            <a:r>
              <a:rPr lang="en-ID" sz="1100" dirty="0" err="1" smtClean="0">
                <a:cs typeface="Arial" pitchFamily="34" charset="0"/>
              </a:rPr>
              <a:t>tapi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b="1" dirty="0" err="1" smtClean="0">
                <a:cs typeface="Arial" pitchFamily="34" charset="0"/>
              </a:rPr>
              <a:t>kesempatan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tidak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selalu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ada</a:t>
            </a:r>
            <a:r>
              <a:rPr lang="en-ID" sz="1100" dirty="0" smtClean="0">
                <a:cs typeface="Arial" pitchFamily="34" charset="0"/>
              </a:rPr>
              <a:t>”</a:t>
            </a:r>
          </a:p>
          <a:p>
            <a:pPr lvl="0"/>
            <a:r>
              <a:rPr lang="en-ID" sz="1100" dirty="0" smtClean="0">
                <a:cs typeface="Arial" pitchFamily="34" charset="0"/>
              </a:rPr>
              <a:t>(</a:t>
            </a:r>
            <a:r>
              <a:rPr lang="en-ID" sz="1100" dirty="0" err="1" smtClean="0">
                <a:cs typeface="Arial" pitchFamily="34" charset="0"/>
              </a:rPr>
              <a:t>Jangan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sia-siakan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kesempatan</a:t>
            </a:r>
            <a:r>
              <a:rPr lang="en-ID" sz="1100" dirty="0" smtClean="0">
                <a:cs typeface="Arial" pitchFamily="34" charset="0"/>
              </a:rPr>
              <a:t>, </a:t>
            </a:r>
            <a:r>
              <a:rPr lang="en-ID" sz="1100" dirty="0" err="1" smtClean="0">
                <a:cs typeface="Arial" pitchFamily="34" charset="0"/>
              </a:rPr>
              <a:t>gunakan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aji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mumpung</a:t>
            </a:r>
            <a:r>
              <a:rPr lang="en-ID" sz="1100" dirty="0" smtClean="0">
                <a:cs typeface="Arial" pitchFamily="34" charset="0"/>
              </a:rPr>
              <a:t>; </a:t>
            </a:r>
            <a:r>
              <a:rPr lang="en-ID" sz="1100" dirty="0" err="1" smtClean="0">
                <a:cs typeface="Arial" pitchFamily="34" charset="0"/>
              </a:rPr>
              <a:t>mumpung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masih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hidup</a:t>
            </a:r>
            <a:r>
              <a:rPr lang="en-ID" sz="1100" dirty="0" smtClean="0">
                <a:cs typeface="Arial" pitchFamily="34" charset="0"/>
              </a:rPr>
              <a:t>, </a:t>
            </a:r>
            <a:r>
              <a:rPr lang="en-ID" sz="1100" dirty="0" err="1" smtClean="0">
                <a:cs typeface="Arial" pitchFamily="34" charset="0"/>
              </a:rPr>
              <a:t>mumpung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masih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mampu</a:t>
            </a:r>
            <a:r>
              <a:rPr lang="en-ID" sz="1100" dirty="0" smtClean="0">
                <a:cs typeface="Arial" pitchFamily="34" charset="0"/>
              </a:rPr>
              <a:t>, </a:t>
            </a:r>
            <a:r>
              <a:rPr lang="en-ID" sz="1100" dirty="0" err="1" smtClean="0">
                <a:cs typeface="Arial" pitchFamily="34" charset="0"/>
              </a:rPr>
              <a:t>mumpung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masih</a:t>
            </a:r>
            <a:r>
              <a:rPr lang="en-ID" sz="1100" dirty="0" smtClean="0">
                <a:cs typeface="Arial" pitchFamily="34" charset="0"/>
              </a:rPr>
              <a:t> </a:t>
            </a:r>
            <a:r>
              <a:rPr lang="en-ID" sz="1100" dirty="0" err="1" smtClean="0">
                <a:cs typeface="Arial" pitchFamily="34" charset="0"/>
              </a:rPr>
              <a:t>sempat</a:t>
            </a:r>
            <a:r>
              <a:rPr lang="en-ID" sz="1100" dirty="0" smtClean="0">
                <a:cs typeface="Arial" pitchFamily="34" charset="0"/>
              </a:rPr>
              <a:t>…, SEMANGAT)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xmlns="" id="{8D508AD2-74E4-40F8-AAD8-0D037136448A}"/>
              </a:ext>
            </a:extLst>
          </p:cNvPr>
          <p:cNvSpPr txBox="1"/>
          <p:nvPr/>
        </p:nvSpPr>
        <p:spPr>
          <a:xfrm>
            <a:off x="354511" y="5589689"/>
            <a:ext cx="1974324" cy="81496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highlight>
                  <a:srgbClr val="C0C0C0"/>
                </a:highlight>
                <a:cs typeface="Arial" pitchFamily="34" charset="0"/>
              </a:rPr>
              <a:t>PENGHARGAAN</a:t>
            </a:r>
          </a:p>
          <a:p>
            <a:pPr>
              <a:lnSpc>
                <a:spcPct val="100000"/>
              </a:lnSpc>
            </a:pPr>
            <a:r>
              <a:rPr lang="en-ID" sz="1200" dirty="0" err="1" smtClean="0">
                <a:cs typeface="Arial" pitchFamily="34" charset="0"/>
              </a:rPr>
              <a:t>Lomba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gerak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jalan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napak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tilas</a:t>
            </a:r>
            <a:r>
              <a:rPr lang="en-ID" sz="1200" dirty="0" smtClean="0">
                <a:cs typeface="Arial" pitchFamily="34" charset="0"/>
              </a:rPr>
              <a:t> route </a:t>
            </a:r>
            <a:r>
              <a:rPr lang="en-ID" sz="1200" dirty="0" err="1" smtClean="0">
                <a:cs typeface="Arial" pitchFamily="34" charset="0"/>
              </a:rPr>
              <a:t>gerilya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panglima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jendral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soedirman</a:t>
            </a:r>
            <a:r>
              <a:rPr lang="en-ID" sz="1200" dirty="0" smtClean="0">
                <a:cs typeface="Arial" pitchFamily="34" charset="0"/>
              </a:rPr>
              <a:t>, 2010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33" name="object 29">
            <a:extLst>
              <a:ext uri="{FF2B5EF4-FFF2-40B4-BE49-F238E27FC236}">
                <a16:creationId xmlns:a16="http://schemas.microsoft.com/office/drawing/2014/main" xmlns="" id="{11165E95-1C8A-43A8-AC60-431AF04262C8}"/>
              </a:ext>
            </a:extLst>
          </p:cNvPr>
          <p:cNvSpPr txBox="1"/>
          <p:nvPr/>
        </p:nvSpPr>
        <p:spPr>
          <a:xfrm>
            <a:off x="2695195" y="8327635"/>
            <a:ext cx="3257394" cy="1111842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r>
              <a:rPr lang="en-ID" sz="1600" b="1" spc="15" noProof="1" smtClean="0">
                <a:highlight>
                  <a:srgbClr val="C0C0C0"/>
                </a:highlight>
                <a:ea typeface="Adobe Gothic Std B" panose="020B0800000000000000" pitchFamily="34" charset="-128"/>
              </a:rPr>
              <a:t>PENDIDIKAN</a:t>
            </a:r>
            <a:endParaRPr lang="en-ID" sz="1600" dirty="0">
              <a:cs typeface="Arial" pitchFamily="34" charset="0"/>
            </a:endParaRPr>
          </a:p>
          <a:p>
            <a:r>
              <a:rPr lang="en-ID" sz="1200" dirty="0" smtClean="0">
                <a:cs typeface="Arial" pitchFamily="34" charset="0"/>
              </a:rPr>
              <a:t>2008 – SMPN 7 Kota Kediri</a:t>
            </a:r>
          </a:p>
          <a:p>
            <a:r>
              <a:rPr lang="en-ID" sz="1200" dirty="0" smtClean="0">
                <a:cs typeface="Arial" pitchFamily="34" charset="0"/>
              </a:rPr>
              <a:t>2011 – SMA </a:t>
            </a:r>
            <a:r>
              <a:rPr lang="en-ID" sz="1200" dirty="0" err="1" smtClean="0">
                <a:cs typeface="Arial" pitchFamily="34" charset="0"/>
              </a:rPr>
              <a:t>Diponegoro</a:t>
            </a:r>
            <a:r>
              <a:rPr lang="en-ID" sz="1200" dirty="0" smtClean="0">
                <a:cs typeface="Arial" pitchFamily="34" charset="0"/>
              </a:rPr>
              <a:t> Kota Kediri</a:t>
            </a:r>
          </a:p>
          <a:p>
            <a:endParaRPr lang="en-ID" sz="1200" dirty="0">
              <a:cs typeface="Arial" pitchFamily="34" charset="0"/>
            </a:endParaRPr>
          </a:p>
          <a:p>
            <a:pPr marL="12700"/>
            <a:endParaRPr lang="en-ID" sz="1600" b="1" spc="-30" noProof="1">
              <a:highlight>
                <a:srgbClr val="C0C0C0"/>
              </a:highlight>
              <a:ea typeface="Adobe Gothic Std B" panose="020B0800000000000000" pitchFamily="34" charset="-128"/>
            </a:endParaRPr>
          </a:p>
        </p:txBody>
      </p:sp>
      <p:sp>
        <p:nvSpPr>
          <p:cNvPr id="34" name="object 29">
            <a:extLst>
              <a:ext uri="{FF2B5EF4-FFF2-40B4-BE49-F238E27FC236}">
                <a16:creationId xmlns:a16="http://schemas.microsoft.com/office/drawing/2014/main" xmlns="" id="{F9DCD005-E280-4E48-8C15-EAE408FD7A4E}"/>
              </a:ext>
            </a:extLst>
          </p:cNvPr>
          <p:cNvSpPr txBox="1"/>
          <p:nvPr/>
        </p:nvSpPr>
        <p:spPr>
          <a:xfrm>
            <a:off x="354511" y="8317112"/>
            <a:ext cx="1731464" cy="834843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600" b="1" noProof="1">
                <a:highlight>
                  <a:srgbClr val="C0C0C0"/>
                </a:highlight>
                <a:cs typeface="MathJax_SansSerif"/>
              </a:rPr>
              <a:t>HOBI</a:t>
            </a:r>
          </a:p>
          <a:p>
            <a:pPr marL="12700"/>
            <a:r>
              <a:rPr lang="en-ID" sz="1100" noProof="1" smtClean="0">
                <a:cs typeface="MathJax_SansSerif"/>
              </a:rPr>
              <a:t>Menggambar</a:t>
            </a:r>
          </a:p>
          <a:p>
            <a:pPr marL="12700"/>
            <a:r>
              <a:rPr lang="en-ID" sz="1100" noProof="1" smtClean="0">
                <a:cs typeface="MathJax_SansSerif"/>
              </a:rPr>
              <a:t>Membaca</a:t>
            </a:r>
          </a:p>
          <a:p>
            <a:pPr marL="12700"/>
            <a:r>
              <a:rPr lang="en-ID" sz="1100" noProof="1" smtClean="0">
                <a:cs typeface="MathJax_SansSerif"/>
              </a:rPr>
              <a:t>Membuat Bagan</a:t>
            </a:r>
            <a:endParaRPr lang="en-US" sz="1200" noProof="1">
              <a:cs typeface="MathJax_SansSerif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DF7321-3886-4777-ACF2-34E5DE25D488}"/>
              </a:ext>
            </a:extLst>
          </p:cNvPr>
          <p:cNvSpPr/>
          <p:nvPr/>
        </p:nvSpPr>
        <p:spPr>
          <a:xfrm>
            <a:off x="2500436" y="332130"/>
            <a:ext cx="180525" cy="4353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BB774C02-8449-456D-B822-32073A42B547}"/>
              </a:ext>
            </a:extLst>
          </p:cNvPr>
          <p:cNvSpPr/>
          <p:nvPr/>
        </p:nvSpPr>
        <p:spPr>
          <a:xfrm>
            <a:off x="-3646" y="2726777"/>
            <a:ext cx="4516768" cy="1582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2C86FB69-F0B5-403B-888F-8A7A6B85EC40}"/>
              </a:ext>
            </a:extLst>
          </p:cNvPr>
          <p:cNvSpPr/>
          <p:nvPr/>
        </p:nvSpPr>
        <p:spPr>
          <a:xfrm>
            <a:off x="-1" y="9514112"/>
            <a:ext cx="4965701" cy="96168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C2A0145F-BBDE-4665-BCFE-117F811CA42D}"/>
              </a:ext>
            </a:extLst>
          </p:cNvPr>
          <p:cNvSpPr txBox="1">
            <a:spLocks/>
          </p:cNvSpPr>
          <p:nvPr/>
        </p:nvSpPr>
        <p:spPr>
          <a:xfrm>
            <a:off x="5198063" y="9611066"/>
            <a:ext cx="2234063" cy="7662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400" b="1" spc="15" noProof="1" smtClean="0">
                <a:latin typeface="+mn-lt"/>
                <a:ea typeface="Adobe Gothic Std B" panose="020B0800000000000000" pitchFamily="34" charset="-128"/>
              </a:rPr>
              <a:t>TERIMA </a:t>
            </a: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400" b="1" spc="15" noProof="1" smtClean="0">
                <a:latin typeface="+mn-lt"/>
                <a:ea typeface="Adobe Gothic Std B" panose="020B0800000000000000" pitchFamily="34" charset="-128"/>
              </a:rPr>
              <a:t>KASIH</a:t>
            </a:r>
            <a:endParaRPr lang="en-ID" sz="2400" b="1" spc="-30" noProof="1">
              <a:latin typeface="+mn-lt"/>
              <a:ea typeface="Adobe Gothic Std B" panose="020B0800000000000000" pitchFamily="34" charset="-128"/>
            </a:endParaRPr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xmlns="" id="{DC3911C4-5884-446A-97D5-F7CD15EDFCF4}"/>
              </a:ext>
            </a:extLst>
          </p:cNvPr>
          <p:cNvSpPr txBox="1">
            <a:spLocks/>
          </p:cNvSpPr>
          <p:nvPr/>
        </p:nvSpPr>
        <p:spPr>
          <a:xfrm>
            <a:off x="299987" y="9763993"/>
            <a:ext cx="1833407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1600" b="1" spc="15" noProof="1">
                <a:latin typeface="+mn-lt"/>
                <a:ea typeface="Adobe Gothic Std B" panose="020B0800000000000000" pitchFamily="34" charset="-128"/>
              </a:rPr>
              <a:t>SOSIAL MEDIA</a:t>
            </a:r>
            <a:endParaRPr lang="en-ID" sz="1600" b="1" spc="-30" noProof="1">
              <a:latin typeface="+mn-lt"/>
              <a:ea typeface="Adobe Gothic Std B" panose="020B0800000000000000" pitchFamily="34" charset="-128"/>
            </a:endParaRPr>
          </a:p>
        </p:txBody>
      </p:sp>
      <p:pic>
        <p:nvPicPr>
          <p:cNvPr id="1026" name="Picture 2" descr="Instagram works better with IFTTT">
            <a:extLst>
              <a:ext uri="{FF2B5EF4-FFF2-40B4-BE49-F238E27FC236}">
                <a16:creationId xmlns:a16="http://schemas.microsoft.com/office/drawing/2014/main" xmlns="" id="{071F09F5-0C32-45AC-B2B8-4992DE4F8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68" y="10142760"/>
            <a:ext cx="143531" cy="14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acebook Logos PNG images free download">
            <a:extLst>
              <a:ext uri="{FF2B5EF4-FFF2-40B4-BE49-F238E27FC236}">
                <a16:creationId xmlns:a16="http://schemas.microsoft.com/office/drawing/2014/main" xmlns="" id="{D70A9AB8-71E7-448C-A902-189A46DD4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29" y="10142670"/>
            <a:ext cx="143621" cy="1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witter PNG Transparent Images | PNG All">
            <a:extLst>
              <a:ext uri="{FF2B5EF4-FFF2-40B4-BE49-F238E27FC236}">
                <a16:creationId xmlns:a16="http://schemas.microsoft.com/office/drawing/2014/main" xmlns="" id="{BE43F5E3-B1D9-489C-9FC9-AC0F4E0D7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43" y="10142669"/>
            <a:ext cx="143621" cy="1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8A4DA34-5691-44CA-AC76-D6B09D84117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4" t="36133" r="23242" b="221"/>
          <a:stretch/>
        </p:blipFill>
        <p:spPr>
          <a:xfrm rot="16200000">
            <a:off x="-3646" y="431267"/>
            <a:ext cx="2504082" cy="1859091"/>
          </a:xfrm>
          <a:prstGeom prst="rect">
            <a:avLst/>
          </a:prstGeom>
        </p:spPr>
      </p:pic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354511" y="3013368"/>
            <a:ext cx="1974324" cy="1953740"/>
          </a:xfrm>
          <a:prstGeom prst="rect">
            <a:avLst/>
          </a:prstGeom>
          <a:noFill/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highlight>
                  <a:srgbClr val="C0C0C0"/>
                </a:highlight>
                <a:cs typeface="Arial" pitchFamily="34" charset="0"/>
              </a:rPr>
              <a:t>KEAHLIAN</a:t>
            </a:r>
          </a:p>
          <a:p>
            <a:pPr>
              <a:lnSpc>
                <a:spcPct val="100000"/>
              </a:lnSpc>
            </a:pPr>
            <a:r>
              <a:rPr lang="en-ID" sz="1200" dirty="0" smtClean="0">
                <a:cs typeface="Arial" pitchFamily="34" charset="0"/>
              </a:rPr>
              <a:t>- </a:t>
            </a:r>
            <a:r>
              <a:rPr lang="en-ID" sz="1200" dirty="0" err="1" smtClean="0">
                <a:cs typeface="Arial" pitchFamily="34" charset="0"/>
              </a:rPr>
              <a:t>Komputer</a:t>
            </a:r>
            <a:endParaRPr lang="en-US" sz="1200" b="1" dirty="0">
              <a:cs typeface="Arial" pitchFamily="34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b="1" dirty="0"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600" b="1" dirty="0" smtClean="0">
                <a:highlight>
                  <a:srgbClr val="C0C0C0"/>
                </a:highlight>
                <a:cs typeface="Arial" pitchFamily="34" charset="0"/>
              </a:rPr>
              <a:t>BAHASA</a:t>
            </a:r>
          </a:p>
          <a:p>
            <a:r>
              <a:rPr lang="en-ID" sz="1200" dirty="0" smtClean="0">
                <a:cs typeface="Arial" pitchFamily="34" charset="0"/>
              </a:rPr>
              <a:t>- </a:t>
            </a:r>
            <a:r>
              <a:rPr lang="en-ID" sz="1200" dirty="0" err="1" smtClean="0">
                <a:cs typeface="Arial" pitchFamily="34" charset="0"/>
              </a:rPr>
              <a:t>Jawa</a:t>
            </a:r>
            <a:endParaRPr lang="en-ID" sz="1200" dirty="0" smtClean="0">
              <a:cs typeface="Arial" pitchFamily="34" charset="0"/>
            </a:endParaRPr>
          </a:p>
          <a:p>
            <a:r>
              <a:rPr lang="en-ID" sz="1200" dirty="0" smtClean="0">
                <a:cs typeface="Arial" pitchFamily="34" charset="0"/>
              </a:rPr>
              <a:t>- Indonesia</a:t>
            </a:r>
          </a:p>
          <a:p>
            <a:r>
              <a:rPr lang="en-ID" sz="1200" dirty="0" smtClean="0">
                <a:cs typeface="Arial" pitchFamily="34" charset="0"/>
              </a:rPr>
              <a:t>- Arab (</a:t>
            </a:r>
            <a:r>
              <a:rPr lang="en-ID" sz="1200" dirty="0" err="1" smtClean="0">
                <a:cs typeface="Arial" pitchFamily="34" charset="0"/>
              </a:rPr>
              <a:t>pasif</a:t>
            </a:r>
            <a:r>
              <a:rPr lang="en-ID" sz="1200" dirty="0" smtClean="0">
                <a:cs typeface="Arial" pitchFamily="34" charset="0"/>
              </a:rPr>
              <a:t>)</a:t>
            </a:r>
          </a:p>
          <a:p>
            <a:endParaRPr lang="en-US" sz="1600" dirty="0">
              <a:cs typeface="Arial" pitchFamily="34" charset="0"/>
            </a:endParaRPr>
          </a:p>
          <a:p>
            <a:endParaRPr lang="en-ID" sz="1600" b="1" dirty="0">
              <a:cs typeface="Arial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CBF6C685-8A8B-40E6-9BD6-5675EB2F5023}"/>
              </a:ext>
            </a:extLst>
          </p:cNvPr>
          <p:cNvSpPr/>
          <p:nvPr/>
        </p:nvSpPr>
        <p:spPr>
          <a:xfrm>
            <a:off x="0" y="8191123"/>
            <a:ext cx="4516768" cy="1582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34" name="Picture 10" descr="Square Phone Icon #261553 - Free Icons Library">
            <a:extLst>
              <a:ext uri="{FF2B5EF4-FFF2-40B4-BE49-F238E27FC236}">
                <a16:creationId xmlns:a16="http://schemas.microsoft.com/office/drawing/2014/main" xmlns="" id="{66B61013-F338-471D-B1BC-C2661B11A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862" y="2433807"/>
            <a:ext cx="195313" cy="1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2328834" y="828746"/>
            <a:ext cx="5103291" cy="1461297"/>
          </a:xfrm>
          <a:prstGeom prst="rect">
            <a:avLst/>
          </a:prstGeom>
          <a:noFill/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ID" sz="1400" b="1" dirty="0" err="1" smtClean="0">
                <a:cs typeface="Arial" pitchFamily="34" charset="0"/>
              </a:rPr>
              <a:t>Bidang</a:t>
            </a:r>
            <a:r>
              <a:rPr lang="en-ID" sz="1400" b="1" dirty="0" smtClean="0">
                <a:cs typeface="Arial" pitchFamily="34" charset="0"/>
              </a:rPr>
              <a:t> </a:t>
            </a:r>
            <a:r>
              <a:rPr lang="en-ID" sz="1400" b="1" dirty="0" err="1" smtClean="0">
                <a:cs typeface="Arial" pitchFamily="34" charset="0"/>
              </a:rPr>
              <a:t>Pendidikan</a:t>
            </a:r>
            <a:r>
              <a:rPr lang="en-ID" sz="1400" b="1" dirty="0" smtClean="0">
                <a:cs typeface="Arial" pitchFamily="34" charset="0"/>
              </a:rPr>
              <a:t> </a:t>
            </a:r>
            <a:r>
              <a:rPr lang="en-ID" sz="1400" b="1" dirty="0" err="1" smtClean="0">
                <a:cs typeface="Arial" pitchFamily="34" charset="0"/>
              </a:rPr>
              <a:t>dan</a:t>
            </a:r>
            <a:r>
              <a:rPr lang="en-ID" sz="1400" b="1" dirty="0" smtClean="0">
                <a:cs typeface="Arial" pitchFamily="34" charset="0"/>
              </a:rPr>
              <a:t> </a:t>
            </a:r>
            <a:r>
              <a:rPr lang="en-ID" sz="1400" b="1" dirty="0" err="1" smtClean="0">
                <a:cs typeface="Arial" pitchFamily="34" charset="0"/>
              </a:rPr>
              <a:t>Keguruan</a:t>
            </a:r>
            <a:r>
              <a:rPr lang="en-ID" sz="1400" dirty="0" smtClean="0">
                <a:cs typeface="Arial" pitchFamily="34" charset="0"/>
              </a:rPr>
              <a:t> </a:t>
            </a:r>
            <a:endParaRPr lang="en-ID" sz="1600" dirty="0" smtClean="0">
              <a:cs typeface="Arial" pitchFamily="34" charset="0"/>
            </a:endParaRPr>
          </a:p>
          <a:p>
            <a:r>
              <a:rPr lang="en-ID" sz="1600" dirty="0" err="1" smtClean="0">
                <a:cs typeface="Arial" pitchFamily="34" charset="0"/>
              </a:rPr>
              <a:t>Menjadi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muballigh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tahun</a:t>
            </a:r>
            <a:r>
              <a:rPr lang="en-ID" sz="1600" dirty="0" smtClean="0">
                <a:cs typeface="Arial" pitchFamily="34" charset="0"/>
              </a:rPr>
              <a:t> 2012 </a:t>
            </a:r>
            <a:r>
              <a:rPr lang="en-ID" sz="1600" dirty="0" err="1" smtClean="0">
                <a:cs typeface="Arial" pitchFamily="34" charset="0"/>
              </a:rPr>
              <a:t>mengajar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caberawit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dan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remaja</a:t>
            </a:r>
            <a:r>
              <a:rPr lang="en-ID" sz="1600" dirty="0" smtClean="0">
                <a:cs typeface="Arial" pitchFamily="34" charset="0"/>
              </a:rPr>
              <a:t>, </a:t>
            </a:r>
            <a:r>
              <a:rPr lang="en-ID" sz="1600" dirty="0" err="1" smtClean="0">
                <a:cs typeface="Arial" pitchFamily="34" charset="0"/>
              </a:rPr>
              <a:t>mengikuti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pendidikan</a:t>
            </a:r>
            <a:r>
              <a:rPr lang="en-ID" sz="1600" dirty="0" smtClean="0">
                <a:cs typeface="Arial" pitchFamily="34" charset="0"/>
              </a:rPr>
              <a:t> GU </a:t>
            </a:r>
            <a:r>
              <a:rPr lang="en-ID" sz="1600" dirty="0" err="1" smtClean="0">
                <a:cs typeface="Arial" pitchFamily="34" charset="0"/>
              </a:rPr>
              <a:t>selama</a:t>
            </a:r>
            <a:r>
              <a:rPr lang="en-ID" sz="1600" dirty="0" smtClean="0">
                <a:cs typeface="Arial" pitchFamily="34" charset="0"/>
              </a:rPr>
              <a:t> 5 </a:t>
            </a:r>
            <a:r>
              <a:rPr lang="en-ID" sz="1600" dirty="0" err="1" smtClean="0">
                <a:cs typeface="Arial" pitchFamily="34" charset="0"/>
              </a:rPr>
              <a:t>tahun</a:t>
            </a:r>
            <a:r>
              <a:rPr lang="en-ID" sz="1600" dirty="0" smtClean="0">
                <a:cs typeface="Arial" pitchFamily="34" charset="0"/>
              </a:rPr>
              <a:t>, </a:t>
            </a:r>
            <a:r>
              <a:rPr lang="en-ID" sz="1600" dirty="0" err="1" smtClean="0">
                <a:cs typeface="Arial" pitchFamily="34" charset="0"/>
              </a:rPr>
              <a:t>mengajar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siswa-siswi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pondok</a:t>
            </a:r>
            <a:r>
              <a:rPr lang="en-ID" sz="1600" dirty="0" smtClean="0">
                <a:cs typeface="Arial" pitchFamily="34" charset="0"/>
              </a:rPr>
              <a:t>, </a:t>
            </a:r>
            <a:r>
              <a:rPr lang="en-ID" sz="1600" dirty="0" err="1" smtClean="0">
                <a:cs typeface="Arial" pitchFamily="34" charset="0"/>
              </a:rPr>
              <a:t>menjadi</a:t>
            </a:r>
            <a:r>
              <a:rPr lang="en-ID" sz="1600" dirty="0" smtClean="0">
                <a:cs typeface="Arial" pitchFamily="34" charset="0"/>
              </a:rPr>
              <a:t> guru </a:t>
            </a:r>
            <a:r>
              <a:rPr lang="en-ID" sz="1600" dirty="0" err="1" smtClean="0">
                <a:cs typeface="Arial" pitchFamily="34" charset="0"/>
              </a:rPr>
              <a:t>pamong</a:t>
            </a:r>
            <a:r>
              <a:rPr lang="en-ID" sz="1600" dirty="0" smtClean="0">
                <a:cs typeface="Arial" pitchFamily="34" charset="0"/>
              </a:rPr>
              <a:t> di SMP </a:t>
            </a:r>
            <a:r>
              <a:rPr lang="en-ID" sz="1600" dirty="0" err="1" smtClean="0">
                <a:cs typeface="Arial" pitchFamily="34" charset="0"/>
              </a:rPr>
              <a:t>Wali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Barokah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pada</a:t>
            </a:r>
            <a:r>
              <a:rPr lang="en-ID" sz="1600" dirty="0" smtClean="0">
                <a:cs typeface="Arial" pitchFamily="34" charset="0"/>
              </a:rPr>
              <a:t> </a:t>
            </a:r>
            <a:r>
              <a:rPr lang="en-ID" sz="1600" dirty="0" err="1" smtClean="0">
                <a:cs typeface="Arial" pitchFamily="34" charset="0"/>
              </a:rPr>
              <a:t>tahun</a:t>
            </a:r>
            <a:r>
              <a:rPr lang="en-ID" sz="1600" dirty="0" smtClean="0">
                <a:cs typeface="Arial" pitchFamily="34" charset="0"/>
              </a:rPr>
              <a:t> 2019</a:t>
            </a:r>
            <a:endParaRPr lang="en-US" sz="1600" dirty="0">
              <a:cs typeface="Arial" pitchFamily="34" charset="0"/>
            </a:endParaRPr>
          </a:p>
          <a:p>
            <a:endParaRPr lang="en-ID" sz="1600" b="1" dirty="0">
              <a:cs typeface="Arial" pitchFamily="34" charset="0"/>
            </a:endParaRPr>
          </a:p>
        </p:txBody>
      </p:sp>
      <p:sp>
        <p:nvSpPr>
          <p:cNvPr id="25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2999421" y="2188811"/>
            <a:ext cx="5103291" cy="199414"/>
          </a:xfrm>
          <a:prstGeom prst="rect">
            <a:avLst/>
          </a:prstGeom>
          <a:noFill/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200" dirty="0" smtClean="0">
                <a:cs typeface="Arial" pitchFamily="34" charset="0"/>
              </a:rPr>
              <a:t>Jl. </a:t>
            </a:r>
            <a:r>
              <a:rPr lang="en-ID" sz="1200" dirty="0" err="1" smtClean="0">
                <a:cs typeface="Arial" pitchFamily="34" charset="0"/>
              </a:rPr>
              <a:t>Letjen</a:t>
            </a:r>
            <a:r>
              <a:rPr lang="en-ID" sz="1200" dirty="0" smtClean="0">
                <a:cs typeface="Arial" pitchFamily="34" charset="0"/>
              </a:rPr>
              <a:t> </a:t>
            </a:r>
            <a:r>
              <a:rPr lang="en-ID" sz="1200" dirty="0" err="1" smtClean="0">
                <a:cs typeface="Arial" pitchFamily="34" charset="0"/>
              </a:rPr>
              <a:t>Suprapto</a:t>
            </a:r>
            <a:r>
              <a:rPr lang="en-ID" sz="1200" dirty="0" smtClean="0">
                <a:cs typeface="Arial" pitchFamily="34" charset="0"/>
              </a:rPr>
              <a:t> 1/12B </a:t>
            </a:r>
            <a:r>
              <a:rPr lang="en-ID" sz="1200" dirty="0" err="1" smtClean="0">
                <a:cs typeface="Arial" pitchFamily="34" charset="0"/>
              </a:rPr>
              <a:t>Banjaran</a:t>
            </a:r>
            <a:r>
              <a:rPr lang="en-ID" sz="1200" dirty="0" smtClean="0">
                <a:cs typeface="Arial" pitchFamily="34" charset="0"/>
              </a:rPr>
              <a:t> Kota Kediri </a:t>
            </a:r>
            <a:endParaRPr lang="en-ID" sz="1200" dirty="0">
              <a:cs typeface="Arial" pitchFamily="34" charset="0"/>
            </a:endParaRPr>
          </a:p>
        </p:txBody>
      </p:sp>
      <p:sp>
        <p:nvSpPr>
          <p:cNvPr id="27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2999421" y="2418409"/>
            <a:ext cx="1521441" cy="199414"/>
          </a:xfrm>
          <a:prstGeom prst="rect">
            <a:avLst/>
          </a:prstGeom>
          <a:noFill/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200" dirty="0" smtClean="0">
                <a:cs typeface="Arial" pitchFamily="34" charset="0"/>
              </a:rPr>
              <a:t>irsyadbisa@gmail.com</a:t>
            </a:r>
            <a:endParaRPr lang="en-ID" sz="1200" dirty="0">
              <a:cs typeface="Arial" pitchFamily="34" charset="0"/>
            </a:endParaRPr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4814093" y="2418409"/>
            <a:ext cx="1521441" cy="199414"/>
          </a:xfrm>
          <a:prstGeom prst="rect">
            <a:avLst/>
          </a:prstGeom>
          <a:noFill/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200" dirty="0" smtClean="0">
                <a:cs typeface="Arial" pitchFamily="34" charset="0"/>
              </a:rPr>
              <a:t>085331220057</a:t>
            </a:r>
            <a:endParaRPr lang="en-ID" sz="1200" dirty="0">
              <a:cs typeface="Arial" pitchFamily="34" charset="0"/>
            </a:endParaRPr>
          </a:p>
        </p:txBody>
      </p:sp>
      <p:sp>
        <p:nvSpPr>
          <p:cNvPr id="29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507208" y="10114771"/>
            <a:ext cx="930322" cy="201947"/>
          </a:xfrm>
          <a:prstGeom prst="rect">
            <a:avLst/>
          </a:prstGeom>
          <a:noFill/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200" dirty="0" smtClean="0">
                <a:cs typeface="Arial" pitchFamily="34" charset="0"/>
              </a:rPr>
              <a:t>-</a:t>
            </a:r>
            <a:endParaRPr lang="en-ID" sz="1200" dirty="0">
              <a:cs typeface="Arial" pitchFamily="34" charset="0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1631230" y="10114771"/>
            <a:ext cx="930322" cy="201947"/>
          </a:xfrm>
          <a:prstGeom prst="rect">
            <a:avLst/>
          </a:prstGeom>
          <a:noFill/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200" dirty="0" smtClean="0">
                <a:cs typeface="Arial" pitchFamily="34" charset="0"/>
              </a:rPr>
              <a:t>-</a:t>
            </a:r>
            <a:endParaRPr lang="en-ID" sz="1200" dirty="0">
              <a:cs typeface="Arial" pitchFamily="34" charset="0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2900039" y="10114771"/>
            <a:ext cx="930322" cy="201947"/>
          </a:xfrm>
          <a:prstGeom prst="rect">
            <a:avLst/>
          </a:prstGeom>
          <a:noFill/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200" dirty="0" smtClean="0">
                <a:cs typeface="Arial" pitchFamily="34" charset="0"/>
              </a:rPr>
              <a:t>-</a:t>
            </a:r>
            <a:endParaRPr lang="en-ID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000BB18-5839-41E9-AD9F-96AAB967B20C}"/>
              </a:ext>
            </a:extLst>
          </p:cNvPr>
          <p:cNvSpPr/>
          <p:nvPr/>
        </p:nvSpPr>
        <p:spPr>
          <a:xfrm>
            <a:off x="0" y="-5152"/>
            <a:ext cx="7559675" cy="2734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D198D48-0F49-49AB-BCE3-FAB2D3AD845E}"/>
              </a:ext>
            </a:extLst>
          </p:cNvPr>
          <p:cNvSpPr/>
          <p:nvPr/>
        </p:nvSpPr>
        <p:spPr>
          <a:xfrm>
            <a:off x="2328835" y="332130"/>
            <a:ext cx="5230840" cy="4353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xmlns="" id="{68BA3AC0-CDF9-4744-A1C7-445F78A4BF67}"/>
              </a:ext>
            </a:extLst>
          </p:cNvPr>
          <p:cNvSpPr txBox="1">
            <a:spLocks/>
          </p:cNvSpPr>
          <p:nvPr/>
        </p:nvSpPr>
        <p:spPr>
          <a:xfrm>
            <a:off x="2782234" y="405850"/>
            <a:ext cx="4441822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000" spc="15" noProof="1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NAMA DIRI</a:t>
            </a:r>
            <a:endParaRPr lang="en-ID" sz="2000" spc="-30" noProof="1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xmlns="" id="{5D625954-2880-4D14-B308-3A41CA520592}"/>
              </a:ext>
            </a:extLst>
          </p:cNvPr>
          <p:cNvSpPr/>
          <p:nvPr/>
        </p:nvSpPr>
        <p:spPr>
          <a:xfrm>
            <a:off x="2720978" y="2207563"/>
            <a:ext cx="180525" cy="180525"/>
          </a:xfrm>
          <a:prstGeom prst="rect">
            <a:avLst/>
          </a:prstGeo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noProof="1"/>
          </a:p>
        </p:txBody>
      </p:sp>
      <p:sp>
        <p:nvSpPr>
          <p:cNvPr id="16" name="object 23">
            <a:extLst>
              <a:ext uri="{FF2B5EF4-FFF2-40B4-BE49-F238E27FC236}">
                <a16:creationId xmlns:a16="http://schemas.microsoft.com/office/drawing/2014/main" xmlns="" id="{7167B4D5-537C-4EB3-86A8-F24DEA95BB26}"/>
              </a:ext>
            </a:extLst>
          </p:cNvPr>
          <p:cNvSpPr/>
          <p:nvPr/>
        </p:nvSpPr>
        <p:spPr>
          <a:xfrm>
            <a:off x="2720978" y="2441043"/>
            <a:ext cx="180525" cy="180525"/>
          </a:xfrm>
          <a:prstGeom prst="rect">
            <a:avLst/>
          </a:prstGeom>
          <a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noProof="1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E0831A5-B25B-45D3-B5C6-90C74A0C8E7F}"/>
              </a:ext>
            </a:extLst>
          </p:cNvPr>
          <p:cNvSpPr/>
          <p:nvPr/>
        </p:nvSpPr>
        <p:spPr>
          <a:xfrm>
            <a:off x="2655897" y="952382"/>
            <a:ext cx="477623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en-US" sz="1300" b="1" spc="20">
                <a:cs typeface="Arial"/>
              </a:rPr>
              <a:t>Bidang Pendidikan dan Keguruan </a:t>
            </a:r>
            <a:r>
              <a:rPr lang="en-US" sz="1100" spc="20">
                <a:cs typeface="Arial"/>
              </a:rPr>
              <a:t>(Pengalaman/peran) </a:t>
            </a:r>
            <a:endParaRPr lang="en-US" sz="1100" b="1" spc="20">
              <a:cs typeface="Arial"/>
            </a:endParaRPr>
          </a:p>
          <a:p>
            <a:pPr marR="5080"/>
            <a:r>
              <a:rPr lang="en-US" sz="1200" spc="20">
                <a:cs typeface="Arial"/>
              </a:rPr>
              <a:t>Lima tahun telah beraktivitas sebagai muballigh/ghot, pengajaran cabe rawit dan pamong tingkat SMP </a:t>
            </a:r>
            <a:r>
              <a:rPr lang="en-US" sz="1050" spc="20">
                <a:cs typeface="Arial"/>
              </a:rPr>
              <a:t>(Deskripsi pegalaman yang dilakukan) </a:t>
            </a:r>
            <a:endParaRPr lang="en-US" sz="1050" spc="20" dirty="0">
              <a:cs typeface="Arial"/>
            </a:endParaRPr>
          </a:p>
          <a:p>
            <a:pPr marR="5080"/>
            <a:endParaRPr lang="en-US" sz="1100" spc="20" dirty="0">
              <a:cs typeface="Arial"/>
            </a:endParaRPr>
          </a:p>
          <a:p>
            <a:pPr marR="5080"/>
            <a:r>
              <a:rPr lang="en-US" sz="1100" spc="20">
                <a:cs typeface="Arial"/>
              </a:rPr>
              <a:t>Saya senang berkerjasama, berpetualang, dan membaca buku (Kelebihan diri) </a:t>
            </a:r>
            <a:endParaRPr lang="en-US" sz="1100" dirty="0"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7CC6EBC-BCBD-44E7-A947-DD99C45AEDE2}"/>
              </a:ext>
            </a:extLst>
          </p:cNvPr>
          <p:cNvSpPr/>
          <p:nvPr/>
        </p:nvSpPr>
        <p:spPr>
          <a:xfrm>
            <a:off x="2863968" y="2182409"/>
            <a:ext cx="436008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en-US" sz="900" spc="20" noProof="1">
                <a:cs typeface="Arial"/>
              </a:rPr>
              <a:t>Alamat. Jl. Sekolah Pamong Indonesia No.1 Jakarta</a:t>
            </a:r>
            <a:endParaRPr lang="en-US" sz="900" noProof="1">
              <a:cs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EB5F8F7-E5A9-4795-B5D5-3DE29EF04462}"/>
              </a:ext>
            </a:extLst>
          </p:cNvPr>
          <p:cNvSpPr/>
          <p:nvPr/>
        </p:nvSpPr>
        <p:spPr>
          <a:xfrm>
            <a:off x="2863968" y="2422603"/>
            <a:ext cx="13910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en-US" sz="900" spc="20" noProof="1">
                <a:cs typeface="Arial"/>
              </a:rPr>
              <a:t>namaemail@gmail.com</a:t>
            </a:r>
            <a:endParaRPr lang="en-US" sz="900" noProof="1"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32B9309-0C33-43EC-9934-AE898A132F3C}"/>
              </a:ext>
            </a:extLst>
          </p:cNvPr>
          <p:cNvSpPr/>
          <p:nvPr/>
        </p:nvSpPr>
        <p:spPr>
          <a:xfrm>
            <a:off x="4664672" y="2422603"/>
            <a:ext cx="13910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en-US" sz="900" spc="20" noProof="1">
                <a:cs typeface="Arial"/>
              </a:rPr>
              <a:t>0812345678</a:t>
            </a:r>
            <a:endParaRPr lang="en-US" sz="900" noProof="1">
              <a:cs typeface="Arial"/>
            </a:endParaRPr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xmlns="" id="{194C1CF2-9C77-47ED-9C89-AA18116691B6}"/>
              </a:ext>
            </a:extLst>
          </p:cNvPr>
          <p:cNvSpPr txBox="1"/>
          <p:nvPr/>
        </p:nvSpPr>
        <p:spPr>
          <a:xfrm>
            <a:off x="2695195" y="3013368"/>
            <a:ext cx="4366128" cy="4677563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600" b="1" spc="15" noProof="1">
                <a:highlight>
                  <a:srgbClr val="C0C0C0"/>
                </a:highlight>
                <a:ea typeface="Adobe Gothic Std B" panose="020B0800000000000000" pitchFamily="34" charset="-128"/>
              </a:rPr>
              <a:t>PENGALAMAN DIRI</a:t>
            </a:r>
          </a:p>
          <a:p>
            <a:endParaRPr lang="en-ID" sz="1400" b="1" spc="15" noProof="1">
              <a:ea typeface="Adobe Gothic Std B" panose="020B0800000000000000" pitchFamily="34" charset="-128"/>
            </a:endParaRPr>
          </a:p>
          <a:p>
            <a:pPr lvl="0"/>
            <a:r>
              <a:rPr lang="en-US" sz="1400" b="1">
                <a:cs typeface="Arial" pitchFamily="34" charset="0"/>
              </a:rPr>
              <a:t>PENGALAMAN KERJA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>
                <a:cs typeface="Arial" pitchFamily="34" charset="0"/>
              </a:rPr>
              <a:t>Guru  – Karang Taruna, 2020</a:t>
            </a:r>
          </a:p>
          <a:p>
            <a:pPr lvl="0"/>
            <a:endParaRPr lang="en-US" sz="1400" b="1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PROGRAM PELATIHAN / KURSUS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>
                <a:cs typeface="Arial" pitchFamily="34" charset="0"/>
              </a:rPr>
              <a:t>Pelatihan Alam – Sekolah Tunas, 2021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>
                <a:cs typeface="Arial" pitchFamily="34" charset="0"/>
              </a:rPr>
              <a:t>Pelatihan Belajar – Dinas Provinsi, 2019</a:t>
            </a:r>
            <a:endParaRPr lang="en-US" sz="1200" dirty="0">
              <a:cs typeface="Arial" pitchFamily="34" charset="0"/>
            </a:endParaRPr>
          </a:p>
          <a:p>
            <a:pPr lvl="0"/>
            <a:endParaRPr lang="en-US" sz="1400" b="1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SEMINAR</a:t>
            </a:r>
            <a:endParaRPr lang="en-US" sz="1400" b="1" dirty="0">
              <a:cs typeface="Arial" pitchFamily="34" charset="0"/>
            </a:endParaRPr>
          </a:p>
          <a:p>
            <a:pPr marL="228600" lvl="0" indent="-228600">
              <a:buAutoNum type="arabicPeriod"/>
            </a:pPr>
            <a:r>
              <a:rPr lang="en-US" sz="1200">
                <a:cs typeface="Arial" pitchFamily="34" charset="0"/>
              </a:rPr>
              <a:t>Seminar Pendidikan – Lembaga Komputer, 2018</a:t>
            </a:r>
          </a:p>
          <a:p>
            <a:pPr lvl="0"/>
            <a:endParaRPr lang="en-US" sz="1200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PROGRAM LAINNYA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>
                <a:cs typeface="Arial" pitchFamily="34" charset="0"/>
              </a:rPr>
              <a:t>Budidaya Ikan – Karang Taruna, 2020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>
                <a:cs typeface="Arial" pitchFamily="34" charset="0"/>
              </a:rPr>
              <a:t>Kreativitas budaya – Desa Garut, 2019</a:t>
            </a:r>
          </a:p>
          <a:p>
            <a:pPr lvl="0"/>
            <a:endParaRPr lang="en-US" sz="1200"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1200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HARAPAN mengikuti Sekolah Pamong Indonesia</a:t>
            </a:r>
          </a:p>
          <a:p>
            <a:pPr lvl="0"/>
            <a:r>
              <a:rPr lang="en-US" sz="1400">
                <a:cs typeface="Arial" pitchFamily="34" charset="0"/>
              </a:rPr>
              <a:t>(deskripsikan harapan)</a:t>
            </a:r>
          </a:p>
          <a:p>
            <a:pPr lvl="0"/>
            <a:endParaRPr lang="en-US" sz="1400">
              <a:cs typeface="Arial" pitchFamily="34" charset="0"/>
            </a:endParaRPr>
          </a:p>
          <a:p>
            <a:pPr lvl="0"/>
            <a:endParaRPr lang="en-US" sz="1400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KALIMAT SEMANGAT </a:t>
            </a:r>
            <a:r>
              <a:rPr lang="en-US" sz="1100" b="1">
                <a:cs typeface="Arial" pitchFamily="34" charset="0"/>
              </a:rPr>
              <a:t>(</a:t>
            </a:r>
            <a:r>
              <a:rPr lang="en-US" sz="1100" b="1" i="1">
                <a:cs typeface="Arial" pitchFamily="34" charset="0"/>
              </a:rPr>
              <a:t>Quotes</a:t>
            </a:r>
            <a:r>
              <a:rPr lang="en-US" sz="1100" b="1">
                <a:cs typeface="Arial" pitchFamily="34" charset="0"/>
              </a:rPr>
              <a:t>)</a:t>
            </a:r>
          </a:p>
          <a:p>
            <a:pPr lvl="0"/>
            <a:r>
              <a:rPr lang="en-US" sz="1100">
                <a:cs typeface="Arial" pitchFamily="34" charset="0"/>
              </a:rPr>
              <a:t>“</a:t>
            </a:r>
            <a:r>
              <a:rPr lang="en-ID" sz="1100"/>
              <a:t>Semakin awal kita memulai, maka semakin awal pula kita melihat hasilnya.</a:t>
            </a:r>
            <a:r>
              <a:rPr lang="en-US" sz="1100">
                <a:cs typeface="Arial" pitchFamily="34" charset="0"/>
              </a:rPr>
              <a:t>”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xmlns="" id="{8D508AD2-74E4-40F8-AAD8-0D037136448A}"/>
              </a:ext>
            </a:extLst>
          </p:cNvPr>
          <p:cNvSpPr txBox="1"/>
          <p:nvPr/>
        </p:nvSpPr>
        <p:spPr>
          <a:xfrm>
            <a:off x="354511" y="5589689"/>
            <a:ext cx="1974324" cy="1384353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>
                <a:highlight>
                  <a:srgbClr val="C0C0C0"/>
                </a:highlight>
                <a:cs typeface="Arial" pitchFamily="34" charset="0"/>
              </a:rPr>
              <a:t>PENGHARGAAN</a:t>
            </a:r>
          </a:p>
          <a:p>
            <a:pPr>
              <a:lnSpc>
                <a:spcPct val="100000"/>
              </a:lnSpc>
            </a:pPr>
            <a:endParaRPr lang="en-US" sz="1400" b="1">
              <a:cs typeface="Arial" pitchFamily="34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>
                <a:cs typeface="Arial" pitchFamily="34" charset="0"/>
              </a:rPr>
              <a:t>Pendiri kemah Pramuka tingkat nasional 2015</a:t>
            </a:r>
            <a:endParaRPr lang="en-US" sz="1100" b="1" dirty="0"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cs typeface="Arial" pitchFamily="34" charset="0"/>
              </a:rPr>
              <a:t>Peserta lomba menulis se Jawa Barat 2018</a:t>
            </a:r>
            <a:endParaRPr lang="x-none" sz="1200" dirty="0">
              <a:cs typeface="Arial" pitchFamily="34" charset="0"/>
            </a:endParaRPr>
          </a:p>
          <a:p>
            <a:pPr marL="285750" indent="-285750">
              <a:lnSpc>
                <a:spcPct val="100000"/>
              </a:lnSpc>
              <a:buFont typeface="Arial" charset="0"/>
              <a:buChar char="•"/>
            </a:pPr>
            <a:endParaRPr sz="1100" dirty="0">
              <a:cs typeface="Arial" pitchFamily="34" charset="0"/>
            </a:endParaRPr>
          </a:p>
        </p:txBody>
      </p:sp>
      <p:sp>
        <p:nvSpPr>
          <p:cNvPr id="33" name="object 29">
            <a:extLst>
              <a:ext uri="{FF2B5EF4-FFF2-40B4-BE49-F238E27FC236}">
                <a16:creationId xmlns:a16="http://schemas.microsoft.com/office/drawing/2014/main" xmlns="" id="{11165E95-1C8A-43A8-AC60-431AF04262C8}"/>
              </a:ext>
            </a:extLst>
          </p:cNvPr>
          <p:cNvSpPr txBox="1"/>
          <p:nvPr/>
        </p:nvSpPr>
        <p:spPr>
          <a:xfrm>
            <a:off x="2695195" y="8213335"/>
            <a:ext cx="3257394" cy="988731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ID" sz="1600" b="1" spc="15" noProof="1">
                <a:highlight>
                  <a:srgbClr val="C0C0C0"/>
                </a:highlight>
                <a:ea typeface="Adobe Gothic Std B" panose="020B0800000000000000" pitchFamily="34" charset="-128"/>
              </a:rPr>
              <a:t>PENDIDIKAN</a:t>
            </a:r>
            <a:endParaRPr lang="en-ID" sz="1600" b="1" spc="-30" noProof="1">
              <a:highlight>
                <a:srgbClr val="C0C0C0"/>
              </a:highlight>
              <a:ea typeface="Adobe Gothic Std B" panose="020B0800000000000000" pitchFamily="34" charset="-128"/>
            </a:endParaRPr>
          </a:p>
          <a:p>
            <a:pPr marL="12700"/>
            <a:endParaRPr lang="en-US" sz="1100" noProof="1">
              <a:cs typeface="MathJax_SansSerif"/>
            </a:endParaRPr>
          </a:p>
          <a:p>
            <a:pPr marL="12700"/>
            <a:r>
              <a:rPr lang="en-US" sz="1100" noProof="1">
                <a:cs typeface="MathJax_SansSerif"/>
              </a:rPr>
              <a:t>1998 – SMP Jakarta</a:t>
            </a:r>
          </a:p>
          <a:p>
            <a:pPr marL="12700"/>
            <a:r>
              <a:rPr lang="en-US" sz="1100" noProof="1">
                <a:cs typeface="MathJax_SansSerif"/>
              </a:rPr>
              <a:t>1998 – SMA Jakarta</a:t>
            </a:r>
          </a:p>
          <a:p>
            <a:pPr marL="12700"/>
            <a:r>
              <a:rPr lang="en-US" sz="1100" noProof="1">
                <a:cs typeface="MathJax_SansSerif"/>
              </a:rPr>
              <a:t>1998 – Fakultas Agama, Universitas Jakarta</a:t>
            </a:r>
          </a:p>
        </p:txBody>
      </p:sp>
      <p:sp>
        <p:nvSpPr>
          <p:cNvPr id="34" name="object 29">
            <a:extLst>
              <a:ext uri="{FF2B5EF4-FFF2-40B4-BE49-F238E27FC236}">
                <a16:creationId xmlns:a16="http://schemas.microsoft.com/office/drawing/2014/main" xmlns="" id="{F9DCD005-E280-4E48-8C15-EAE408FD7A4E}"/>
              </a:ext>
            </a:extLst>
          </p:cNvPr>
          <p:cNvSpPr txBox="1"/>
          <p:nvPr/>
        </p:nvSpPr>
        <p:spPr>
          <a:xfrm>
            <a:off x="354511" y="8228212"/>
            <a:ext cx="1731464" cy="101950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600" b="1" noProof="1">
                <a:highlight>
                  <a:srgbClr val="C0C0C0"/>
                </a:highlight>
                <a:cs typeface="MathJax_SansSerif"/>
              </a:rPr>
              <a:t>HOBI</a:t>
            </a:r>
          </a:p>
          <a:p>
            <a:pPr marL="12700"/>
            <a:endParaRPr lang="en-US" sz="1100" noProof="1">
              <a:cs typeface="MathJax_SansSerif"/>
            </a:endParaRPr>
          </a:p>
          <a:p>
            <a:pPr marL="12700"/>
            <a:r>
              <a:rPr lang="en-US" sz="1100" noProof="1">
                <a:cs typeface="MathJax_SansSerif"/>
              </a:rPr>
              <a:t>Membaca buku</a:t>
            </a:r>
          </a:p>
          <a:p>
            <a:pPr marL="12700"/>
            <a:r>
              <a:rPr lang="en-US" sz="1100" noProof="1">
                <a:cs typeface="MathJax_SansSerif"/>
              </a:rPr>
              <a:t>Naik gunung</a:t>
            </a:r>
          </a:p>
          <a:p>
            <a:pPr marL="12700"/>
            <a:r>
              <a:rPr lang="en-US" sz="1100" noProof="1">
                <a:cs typeface="MathJax_SansSerif"/>
              </a:rPr>
              <a:t>Bercerita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DF7321-3886-4777-ACF2-34E5DE25D488}"/>
              </a:ext>
            </a:extLst>
          </p:cNvPr>
          <p:cNvSpPr/>
          <p:nvPr/>
        </p:nvSpPr>
        <p:spPr>
          <a:xfrm>
            <a:off x="2500436" y="332130"/>
            <a:ext cx="180525" cy="4353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BB774C02-8449-456D-B822-32073A42B547}"/>
              </a:ext>
            </a:extLst>
          </p:cNvPr>
          <p:cNvSpPr/>
          <p:nvPr/>
        </p:nvSpPr>
        <p:spPr>
          <a:xfrm>
            <a:off x="-3646" y="2726777"/>
            <a:ext cx="4516768" cy="1582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2C86FB69-F0B5-403B-888F-8A7A6B85EC40}"/>
              </a:ext>
            </a:extLst>
          </p:cNvPr>
          <p:cNvSpPr/>
          <p:nvPr/>
        </p:nvSpPr>
        <p:spPr>
          <a:xfrm>
            <a:off x="-1" y="9514112"/>
            <a:ext cx="4965701" cy="96168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C2A0145F-BBDE-4665-BCFE-117F811CA42D}"/>
              </a:ext>
            </a:extLst>
          </p:cNvPr>
          <p:cNvSpPr txBox="1">
            <a:spLocks/>
          </p:cNvSpPr>
          <p:nvPr/>
        </p:nvSpPr>
        <p:spPr>
          <a:xfrm>
            <a:off x="5198063" y="9611066"/>
            <a:ext cx="2234063" cy="7662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400" b="1" spc="15" noProof="1" smtClean="0">
                <a:latin typeface="+mn-lt"/>
                <a:ea typeface="Adobe Gothic Std B" panose="020B0800000000000000" pitchFamily="34" charset="-128"/>
              </a:rPr>
              <a:t>TERIMA </a:t>
            </a: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400" b="1" spc="15" noProof="1" smtClean="0">
                <a:latin typeface="+mn-lt"/>
                <a:ea typeface="Adobe Gothic Std B" panose="020B0800000000000000" pitchFamily="34" charset="-128"/>
              </a:rPr>
              <a:t>KASIH</a:t>
            </a:r>
            <a:endParaRPr lang="en-ID" sz="2400" b="1" spc="-30" noProof="1">
              <a:latin typeface="+mn-lt"/>
              <a:ea typeface="Adobe Gothic Std B" panose="020B0800000000000000" pitchFamily="34" charset="-128"/>
            </a:endParaRPr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xmlns="" id="{DC3911C4-5884-446A-97D5-F7CD15EDFCF4}"/>
              </a:ext>
            </a:extLst>
          </p:cNvPr>
          <p:cNvSpPr txBox="1">
            <a:spLocks/>
          </p:cNvSpPr>
          <p:nvPr/>
        </p:nvSpPr>
        <p:spPr>
          <a:xfrm>
            <a:off x="299987" y="9763993"/>
            <a:ext cx="1833407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1600" b="1" spc="15" noProof="1">
                <a:latin typeface="+mn-lt"/>
                <a:ea typeface="Adobe Gothic Std B" panose="020B0800000000000000" pitchFamily="34" charset="-128"/>
              </a:rPr>
              <a:t>SOSIAL MEDIA</a:t>
            </a:r>
            <a:endParaRPr lang="en-ID" sz="1600" b="1" spc="-30" noProof="1">
              <a:latin typeface="+mn-lt"/>
              <a:ea typeface="Adobe Gothic Std B" panose="020B0800000000000000" pitchFamily="34" charset="-128"/>
            </a:endParaRPr>
          </a:p>
        </p:txBody>
      </p:sp>
      <p:sp>
        <p:nvSpPr>
          <p:cNvPr id="41" name="object 29">
            <a:extLst>
              <a:ext uri="{FF2B5EF4-FFF2-40B4-BE49-F238E27FC236}">
                <a16:creationId xmlns:a16="http://schemas.microsoft.com/office/drawing/2014/main" xmlns="" id="{29360C40-FE75-4A85-AAF2-C896B9AE52BC}"/>
              </a:ext>
            </a:extLst>
          </p:cNvPr>
          <p:cNvSpPr txBox="1"/>
          <p:nvPr/>
        </p:nvSpPr>
        <p:spPr>
          <a:xfrm>
            <a:off x="475941" y="10051613"/>
            <a:ext cx="729224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100" b="1" noProof="1">
                <a:solidFill>
                  <a:schemeClr val="bg1"/>
                </a:solidFill>
                <a:cs typeface="MathJax_SansSerif"/>
              </a:rPr>
              <a:t>@namaIG</a:t>
            </a:r>
          </a:p>
        </p:txBody>
      </p:sp>
      <p:pic>
        <p:nvPicPr>
          <p:cNvPr id="1026" name="Picture 2" descr="Instagram works better with IFTTT">
            <a:extLst>
              <a:ext uri="{FF2B5EF4-FFF2-40B4-BE49-F238E27FC236}">
                <a16:creationId xmlns:a16="http://schemas.microsoft.com/office/drawing/2014/main" xmlns="" id="{071F09F5-0C32-45AC-B2B8-4992DE4F8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68" y="10142760"/>
            <a:ext cx="143531" cy="14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acebook Logos PNG images free download">
            <a:extLst>
              <a:ext uri="{FF2B5EF4-FFF2-40B4-BE49-F238E27FC236}">
                <a16:creationId xmlns:a16="http://schemas.microsoft.com/office/drawing/2014/main" xmlns="" id="{D70A9AB8-71E7-448C-A902-189A46DD4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29" y="10142670"/>
            <a:ext cx="143621" cy="1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object 29">
            <a:extLst>
              <a:ext uri="{FF2B5EF4-FFF2-40B4-BE49-F238E27FC236}">
                <a16:creationId xmlns:a16="http://schemas.microsoft.com/office/drawing/2014/main" xmlns="" id="{0992E169-49DA-49DC-8397-DDE936F3009E}"/>
              </a:ext>
            </a:extLst>
          </p:cNvPr>
          <p:cNvSpPr txBox="1"/>
          <p:nvPr/>
        </p:nvSpPr>
        <p:spPr>
          <a:xfrm>
            <a:off x="1628633" y="10051612"/>
            <a:ext cx="729224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100" b="1" noProof="1">
                <a:solidFill>
                  <a:schemeClr val="bg1"/>
                </a:solidFill>
                <a:cs typeface="MathJax_SansSerif"/>
              </a:rPr>
              <a:t>@namaFB</a:t>
            </a:r>
          </a:p>
        </p:txBody>
      </p:sp>
      <p:pic>
        <p:nvPicPr>
          <p:cNvPr id="1038" name="Picture 14" descr="Twitter PNG Transparent Images | PNG All">
            <a:extLst>
              <a:ext uri="{FF2B5EF4-FFF2-40B4-BE49-F238E27FC236}">
                <a16:creationId xmlns:a16="http://schemas.microsoft.com/office/drawing/2014/main" xmlns="" id="{BE43F5E3-B1D9-489C-9FC9-AC0F4E0D7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43" y="10142669"/>
            <a:ext cx="143621" cy="1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object 29">
            <a:extLst>
              <a:ext uri="{FF2B5EF4-FFF2-40B4-BE49-F238E27FC236}">
                <a16:creationId xmlns:a16="http://schemas.microsoft.com/office/drawing/2014/main" xmlns="" id="{BAFC08F7-94DF-4334-B6EE-5F126916F0C5}"/>
              </a:ext>
            </a:extLst>
          </p:cNvPr>
          <p:cNvSpPr txBox="1"/>
          <p:nvPr/>
        </p:nvSpPr>
        <p:spPr>
          <a:xfrm>
            <a:off x="2845171" y="10051611"/>
            <a:ext cx="934665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100" b="1" noProof="1">
                <a:solidFill>
                  <a:schemeClr val="bg1"/>
                </a:solidFill>
                <a:cs typeface="MathJax_SansSerif"/>
              </a:rPr>
              <a:t>@namaTwitter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8A4DA34-5691-44CA-AC76-D6B09D84117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652" t="535" r="65002" b="52223"/>
          <a:stretch/>
        </p:blipFill>
        <p:spPr>
          <a:xfrm>
            <a:off x="-3646" y="-5153"/>
            <a:ext cx="2504082" cy="2731931"/>
          </a:xfrm>
          <a:prstGeom prst="rect">
            <a:avLst/>
          </a:prstGeom>
        </p:spPr>
      </p:pic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3446C411-158E-4A14-A7D3-E4A59648F62F}"/>
              </a:ext>
            </a:extLst>
          </p:cNvPr>
          <p:cNvSpPr txBox="1"/>
          <p:nvPr/>
        </p:nvSpPr>
        <p:spPr>
          <a:xfrm>
            <a:off x="354511" y="3013368"/>
            <a:ext cx="1974324" cy="167674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>
                <a:highlight>
                  <a:srgbClr val="C0C0C0"/>
                </a:highlight>
                <a:cs typeface="Arial" pitchFamily="34" charset="0"/>
              </a:rPr>
              <a:t>KEAHLIAN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>
                <a:cs typeface="Arial" pitchFamily="34" charset="0"/>
              </a:rPr>
              <a:t>Komputer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>
                <a:cs typeface="Arial" pitchFamily="34" charset="0"/>
              </a:rPr>
              <a:t>Administrasi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b="1">
              <a:cs typeface="Arial" pitchFamily="34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b="1"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600" b="1">
                <a:highlight>
                  <a:srgbClr val="C0C0C0"/>
                </a:highlight>
                <a:cs typeface="Arial" pitchFamily="34" charset="0"/>
              </a:rPr>
              <a:t>BAHASA</a:t>
            </a:r>
          </a:p>
          <a:p>
            <a:pPr marL="174625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>
                <a:cs typeface="Arial" pitchFamily="34" charset="0"/>
              </a:rPr>
              <a:t>Indonesia</a:t>
            </a:r>
          </a:p>
          <a:p>
            <a:pPr marL="174625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>
                <a:cs typeface="Arial" pitchFamily="34" charset="0"/>
              </a:rPr>
              <a:t>Inggris pasif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CBF6C685-8A8B-40E6-9BD6-5675EB2F5023}"/>
              </a:ext>
            </a:extLst>
          </p:cNvPr>
          <p:cNvSpPr/>
          <p:nvPr/>
        </p:nvSpPr>
        <p:spPr>
          <a:xfrm>
            <a:off x="0" y="7873623"/>
            <a:ext cx="4516768" cy="1582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34" name="Picture 10" descr="Square Phone Icon #261553 - Free Icons Library">
            <a:extLst>
              <a:ext uri="{FF2B5EF4-FFF2-40B4-BE49-F238E27FC236}">
                <a16:creationId xmlns:a16="http://schemas.microsoft.com/office/drawing/2014/main" xmlns="" id="{66B61013-F338-471D-B1BC-C2661B11A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862" y="2433807"/>
            <a:ext cx="195313" cy="1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8971380">
            <a:off x="6037043" y="3311436"/>
            <a:ext cx="102156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ID" b="1" dirty="0" smtClean="0">
                <a:solidFill>
                  <a:srgbClr val="FF0000"/>
                </a:solidFill>
              </a:rPr>
              <a:t>CONTOH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427</Words>
  <Application>Microsoft Office PowerPoint</Application>
  <PresentationFormat>Custom</PresentationFormat>
  <Paragraphs>113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Adobe Gothic Std B</vt:lpstr>
      <vt:lpstr>Arial</vt:lpstr>
      <vt:lpstr>Calibri</vt:lpstr>
      <vt:lpstr>Calibri Light</vt:lpstr>
      <vt:lpstr>MathJax_SansSerif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ASUS</cp:lastModifiedBy>
  <cp:revision>32</cp:revision>
  <dcterms:created xsi:type="dcterms:W3CDTF">2020-10-23T23:48:39Z</dcterms:created>
  <dcterms:modified xsi:type="dcterms:W3CDTF">2021-08-23T16:24:50Z</dcterms:modified>
</cp:coreProperties>
</file>